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1985" r:id="rId2"/>
    <p:sldId id="1756" r:id="rId3"/>
    <p:sldId id="1954" r:id="rId4"/>
    <p:sldId id="1986" r:id="rId5"/>
    <p:sldId id="1955" r:id="rId6"/>
    <p:sldId id="1956" r:id="rId7"/>
    <p:sldId id="1994" r:id="rId8"/>
    <p:sldId id="1959" r:id="rId9"/>
    <p:sldId id="1960" r:id="rId10"/>
    <p:sldId id="1961" r:id="rId11"/>
    <p:sldId id="1958" r:id="rId12"/>
    <p:sldId id="1963" r:id="rId13"/>
    <p:sldId id="1964" r:id="rId14"/>
    <p:sldId id="1965" r:id="rId15"/>
    <p:sldId id="1966" r:id="rId16"/>
    <p:sldId id="1967" r:id="rId17"/>
    <p:sldId id="1995" r:id="rId18"/>
    <p:sldId id="1970" r:id="rId19"/>
    <p:sldId id="1971" r:id="rId20"/>
    <p:sldId id="1972" r:id="rId21"/>
    <p:sldId id="1973" r:id="rId22"/>
    <p:sldId id="1974" r:id="rId23"/>
    <p:sldId id="1975" r:id="rId24"/>
    <p:sldId id="1976" r:id="rId25"/>
    <p:sldId id="1996" r:id="rId26"/>
    <p:sldId id="1987" r:id="rId27"/>
    <p:sldId id="1988" r:id="rId28"/>
    <p:sldId id="1989" r:id="rId29"/>
    <p:sldId id="1990" r:id="rId30"/>
    <p:sldId id="1991" r:id="rId31"/>
    <p:sldId id="1992" r:id="rId32"/>
    <p:sldId id="1993" r:id="rId33"/>
    <p:sldId id="1980" r:id="rId34"/>
    <p:sldId id="1981" r:id="rId35"/>
    <p:sldId id="1997" r:id="rId36"/>
    <p:sldId id="1953" r:id="rId37"/>
  </p:sldIdLst>
  <p:sldSz cx="9906000" cy="6858000" type="A4"/>
  <p:notesSz cx="7010400" cy="9236075"/>
  <p:embeddedFontLst>
    <p:embeddedFont>
      <p:font typeface="Arial Black" panose="020B0A04020102020204" pitchFamily="34" charset="0"/>
      <p:bold r:id="rId40"/>
    </p:embeddedFont>
    <p:embeddedFont>
      <p:font typeface="Yet R" panose="020B0604020202020204" charset="-127"/>
      <p:regular r:id="rId41"/>
    </p:embeddedFont>
    <p:embeddedFont>
      <p:font typeface="바탕" panose="02030600000101010101" pitchFamily="18" charset="-127"/>
      <p:regular r:id="rId42"/>
    </p:embeddedFont>
    <p:embeddedFont>
      <p:font typeface="Yet R" panose="020B0604020202020204" charset="-127"/>
      <p:regular r:id="rId41"/>
    </p:embeddedFont>
    <p:embeddedFont>
      <p:font typeface="나눔고딕" panose="020B0604020202020204" charset="-127"/>
      <p:regular r:id="rId43"/>
      <p:bold r:id="rId44"/>
    </p:embeddedFont>
    <p:embeddedFont>
      <p:font typeface="굴림" panose="020B0600000101010101" pitchFamily="34" charset="-127"/>
      <p:regular r:id="rId45"/>
    </p:embeddedFont>
    <p:embeddedFont>
      <p:font typeface="맑은 고딕" panose="020B0503020000020004" pitchFamily="34" charset="-127"/>
      <p:regular r:id="rId46"/>
      <p:bold r:id="rId47"/>
    </p:embeddedFont>
    <p:embeddedFont>
      <p:font typeface="나눔고딕 Bold" panose="020B0604020202020204" charset="-127"/>
      <p:bold r:id="rId48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200" b="1" kern="1200">
        <a:solidFill>
          <a:schemeClr val="tx1"/>
        </a:solidFill>
        <a:latin typeface="Arial" charset="0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200" b="1" kern="1200">
        <a:solidFill>
          <a:schemeClr val="tx1"/>
        </a:solidFill>
        <a:latin typeface="Arial" charset="0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200" b="1" kern="1200">
        <a:solidFill>
          <a:schemeClr val="tx1"/>
        </a:solidFill>
        <a:latin typeface="Arial" charset="0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200" b="1" kern="1200">
        <a:solidFill>
          <a:schemeClr val="tx1"/>
        </a:solidFill>
        <a:latin typeface="Arial" charset="0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200" b="1" kern="1200">
        <a:solidFill>
          <a:schemeClr val="tx1"/>
        </a:solidFill>
        <a:latin typeface="Arial" charset="0"/>
        <a:ea typeface="굴림" charset="-127"/>
        <a:cs typeface="+mn-cs"/>
      </a:defRPr>
    </a:lvl5pPr>
    <a:lvl6pPr marL="2286000" algn="l" defTabSz="914400" rtl="0" eaLnBrk="1" latinLnBrk="1" hangingPunct="1">
      <a:defRPr kumimoji="1" sz="1200" b="1" kern="1200">
        <a:solidFill>
          <a:schemeClr val="tx1"/>
        </a:solidFill>
        <a:latin typeface="Arial" charset="0"/>
        <a:ea typeface="굴림" charset="-127"/>
        <a:cs typeface="+mn-cs"/>
      </a:defRPr>
    </a:lvl6pPr>
    <a:lvl7pPr marL="2743200" algn="l" defTabSz="914400" rtl="0" eaLnBrk="1" latinLnBrk="1" hangingPunct="1">
      <a:defRPr kumimoji="1" sz="1200" b="1" kern="1200">
        <a:solidFill>
          <a:schemeClr val="tx1"/>
        </a:solidFill>
        <a:latin typeface="Arial" charset="0"/>
        <a:ea typeface="굴림" charset="-127"/>
        <a:cs typeface="+mn-cs"/>
      </a:defRPr>
    </a:lvl7pPr>
    <a:lvl8pPr marL="3200400" algn="l" defTabSz="914400" rtl="0" eaLnBrk="1" latinLnBrk="1" hangingPunct="1">
      <a:defRPr kumimoji="1" sz="1200" b="1" kern="1200">
        <a:solidFill>
          <a:schemeClr val="tx1"/>
        </a:solidFill>
        <a:latin typeface="Arial" charset="0"/>
        <a:ea typeface="굴림" charset="-127"/>
        <a:cs typeface="+mn-cs"/>
      </a:defRPr>
    </a:lvl8pPr>
    <a:lvl9pPr marL="3657600" algn="l" defTabSz="914400" rtl="0" eaLnBrk="1" latinLnBrk="1" hangingPunct="1">
      <a:defRPr kumimoji="1" sz="1200" b="1" kern="1200">
        <a:solidFill>
          <a:schemeClr val="tx1"/>
        </a:solidFill>
        <a:latin typeface="Arial" charset="0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4">
          <p15:clr>
            <a:srgbClr val="A4A3A4"/>
          </p15:clr>
        </p15:guide>
        <p15:guide id="2" orient="horz" pos="520">
          <p15:clr>
            <a:srgbClr val="A4A3A4"/>
          </p15:clr>
        </p15:guide>
        <p15:guide id="3" orient="horz" pos="3807">
          <p15:clr>
            <a:srgbClr val="A4A3A4"/>
          </p15:clr>
        </p15:guide>
        <p15:guide id="4" pos="3231">
          <p15:clr>
            <a:srgbClr val="A4A3A4"/>
          </p15:clr>
        </p15:guide>
        <p15:guide id="5" pos="357">
          <p15:clr>
            <a:srgbClr val="A4A3A4"/>
          </p15:clr>
        </p15:guide>
        <p15:guide id="6" pos="614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10" userDrawn="1">
          <p15:clr>
            <a:srgbClr val="A4A3A4"/>
          </p15:clr>
        </p15:guide>
        <p15:guide id="2" pos="220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  <a:srgbClr val="9999FF"/>
    <a:srgbClr val="FF9933"/>
    <a:srgbClr val="E5E5E5"/>
    <a:srgbClr val="FB9205"/>
    <a:srgbClr val="99FF66"/>
    <a:srgbClr val="3770B9"/>
    <a:srgbClr val="FF3300"/>
    <a:srgbClr val="333333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9" autoAdjust="0"/>
    <p:restoredTop sz="99571" autoAdjust="0"/>
  </p:normalViewPr>
  <p:slideViewPr>
    <p:cSldViewPr snapToGrid="0">
      <p:cViewPr varScale="1">
        <p:scale>
          <a:sx n="131" d="100"/>
          <a:sy n="131" d="100"/>
        </p:scale>
        <p:origin x="774" y="126"/>
      </p:cViewPr>
      <p:guideLst>
        <p:guide orient="horz" pos="434"/>
        <p:guide orient="horz" pos="520"/>
        <p:guide orient="horz" pos="3807"/>
        <p:guide pos="3231"/>
        <p:guide pos="357"/>
        <p:guide pos="614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6042"/>
    </p:cViewPr>
  </p:sorterViewPr>
  <p:notesViewPr>
    <p:cSldViewPr snapToGrid="0">
      <p:cViewPr varScale="1">
        <p:scale>
          <a:sx n="62" d="100"/>
          <a:sy n="62" d="100"/>
        </p:scale>
        <p:origin x="-3336" y="-72"/>
      </p:cViewPr>
      <p:guideLst>
        <p:guide orient="horz" pos="2910"/>
        <p:guide pos="220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2"/>
            <a:ext cx="3035447" cy="460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33" tIns="0" rIns="19233" bIns="0" numCol="1" anchor="t" anchorCtr="0" compatLnSpc="1">
            <a:prstTxWarp prst="textNoShape">
              <a:avLst/>
            </a:prstTxWarp>
          </a:bodyPr>
          <a:lstStyle>
            <a:lvl1pPr algn="l" defTabSz="921978" eaLnBrk="0" latinLnBrk="0" hangingPunct="0">
              <a:defRPr sz="1000" b="0" i="1"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4953" y="2"/>
            <a:ext cx="3035447" cy="460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33" tIns="0" rIns="19233" bIns="0" numCol="1" anchor="t" anchorCtr="0" compatLnSpc="1">
            <a:prstTxWarp prst="textNoShape">
              <a:avLst/>
            </a:prstTxWarp>
          </a:bodyPr>
          <a:lstStyle>
            <a:lvl1pPr algn="r" defTabSz="921978" eaLnBrk="0" latinLnBrk="0" hangingPunct="0">
              <a:defRPr sz="1000" b="0" i="1"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" y="8775307"/>
            <a:ext cx="3035447" cy="460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33" tIns="0" rIns="19233" bIns="0" numCol="1" anchor="b" anchorCtr="0" compatLnSpc="1">
            <a:prstTxWarp prst="textNoShape">
              <a:avLst/>
            </a:prstTxWarp>
          </a:bodyPr>
          <a:lstStyle>
            <a:lvl1pPr algn="l" defTabSz="921978" eaLnBrk="0" latinLnBrk="0" hangingPunct="0">
              <a:defRPr sz="1000" b="0" i="1"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4953" y="8775307"/>
            <a:ext cx="3035447" cy="460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33" tIns="0" rIns="19233" bIns="0" numCol="1" anchor="b" anchorCtr="0" compatLnSpc="1">
            <a:prstTxWarp prst="textNoShape">
              <a:avLst/>
            </a:prstTxWarp>
          </a:bodyPr>
          <a:lstStyle>
            <a:lvl1pPr algn="r" defTabSz="921978" eaLnBrk="0" latinLnBrk="0" hangingPunct="0">
              <a:defRPr sz="1000" b="0" i="1"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fld id="{CB299EC1-DCD8-4B1C-BD70-6521333B4DA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3131220" y="8795981"/>
            <a:ext cx="766321" cy="256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8149" tIns="44878" rIns="88149" bIns="44878">
            <a:spAutoFit/>
          </a:bodyPr>
          <a:lstStyle/>
          <a:p>
            <a:pPr algn="ctr" defTabSz="874124" eaLnBrk="0" latinLnBrk="0" hangingPunct="0">
              <a:lnSpc>
                <a:spcPct val="90000"/>
              </a:lnSpc>
              <a:defRPr/>
            </a:pPr>
            <a:r>
              <a:rPr lang="en-US" altLang="ko-KR" b="0" dirty="0"/>
              <a:t>Page </a:t>
            </a:r>
            <a:fld id="{49EF1347-4B2F-43F9-8979-C0F86A86ED66}" type="slidenum">
              <a:rPr lang="en-US" altLang="ko-KR" b="0"/>
              <a:pPr algn="ctr" defTabSz="874124" eaLnBrk="0" latinLnBrk="0" hangingPunct="0">
                <a:lnSpc>
                  <a:spcPct val="90000"/>
                </a:lnSpc>
                <a:defRPr/>
              </a:pPr>
              <a:t>‹#›</a:t>
            </a:fld>
            <a:endParaRPr lang="en-US" altLang="ko-KR" b="0" dirty="0"/>
          </a:p>
        </p:txBody>
      </p:sp>
    </p:spTree>
    <p:extLst>
      <p:ext uri="{BB962C8B-B14F-4D97-AF65-F5344CB8AC3E}">
        <p14:creationId xmlns:p14="http://schemas.microsoft.com/office/powerpoint/2010/main" val="110825438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2"/>
            <a:ext cx="3035447" cy="460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33" tIns="0" rIns="19233" bIns="0" numCol="1" anchor="t" anchorCtr="0" compatLnSpc="1">
            <a:prstTxWarp prst="textNoShape">
              <a:avLst/>
            </a:prstTxWarp>
          </a:bodyPr>
          <a:lstStyle>
            <a:lvl1pPr algn="l" defTabSz="921978" eaLnBrk="0" latinLnBrk="0" hangingPunct="0">
              <a:defRPr sz="1000" b="0" i="1"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4953" y="2"/>
            <a:ext cx="3035447" cy="460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33" tIns="0" rIns="19233" bIns="0" numCol="1" anchor="t" anchorCtr="0" compatLnSpc="1">
            <a:prstTxWarp prst="textNoShape">
              <a:avLst/>
            </a:prstTxWarp>
          </a:bodyPr>
          <a:lstStyle>
            <a:lvl1pPr algn="r" defTabSz="921978" eaLnBrk="0" latinLnBrk="0" hangingPunct="0">
              <a:defRPr sz="1000" b="0" i="1"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8775307"/>
            <a:ext cx="3035447" cy="460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33" tIns="0" rIns="19233" bIns="0" numCol="1" anchor="b" anchorCtr="0" compatLnSpc="1">
            <a:prstTxWarp prst="textNoShape">
              <a:avLst/>
            </a:prstTxWarp>
          </a:bodyPr>
          <a:lstStyle>
            <a:lvl1pPr algn="l" defTabSz="921978" eaLnBrk="0" latinLnBrk="0" hangingPunct="0">
              <a:defRPr sz="1000" b="0" i="1"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4953" y="8775307"/>
            <a:ext cx="3035447" cy="460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33" tIns="0" rIns="19233" bIns="0" numCol="1" anchor="b" anchorCtr="0" compatLnSpc="1">
            <a:prstTxWarp prst="textNoShape">
              <a:avLst/>
            </a:prstTxWarp>
          </a:bodyPr>
          <a:lstStyle>
            <a:lvl1pPr algn="r" defTabSz="921978" eaLnBrk="0" latinLnBrk="0" hangingPunct="0">
              <a:defRPr sz="1000" b="0" i="1"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fld id="{4ECF5037-D4F7-4F5D-BAC7-DB4E84F217E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2054" name="Rectangle 6"/>
          <p:cNvSpPr>
            <a:spLocks noChangeArrowheads="1"/>
          </p:cNvSpPr>
          <p:nvPr/>
        </p:nvSpPr>
        <p:spPr bwMode="auto">
          <a:xfrm>
            <a:off x="3131220" y="8795981"/>
            <a:ext cx="766321" cy="256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8149" tIns="44878" rIns="88149" bIns="44878">
            <a:spAutoFit/>
          </a:bodyPr>
          <a:lstStyle/>
          <a:p>
            <a:pPr algn="ctr" defTabSz="874124" eaLnBrk="0" latinLnBrk="0" hangingPunct="0">
              <a:lnSpc>
                <a:spcPct val="90000"/>
              </a:lnSpc>
              <a:defRPr/>
            </a:pPr>
            <a:r>
              <a:rPr lang="en-US" altLang="ko-KR" b="0" dirty="0"/>
              <a:t>Page </a:t>
            </a:r>
            <a:fld id="{964B72B7-4934-4A88-A695-A4EEADAB3665}" type="slidenum">
              <a:rPr lang="en-US" altLang="ko-KR" b="0"/>
              <a:pPr algn="ctr" defTabSz="874124" eaLnBrk="0" latinLnBrk="0" hangingPunct="0">
                <a:lnSpc>
                  <a:spcPct val="90000"/>
                </a:lnSpc>
                <a:defRPr/>
              </a:pPr>
              <a:t>‹#›</a:t>
            </a:fld>
            <a:endParaRPr lang="en-US" altLang="ko-KR" b="0" dirty="0"/>
          </a:p>
        </p:txBody>
      </p:sp>
      <p:sp>
        <p:nvSpPr>
          <p:cNvPr id="22535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04888" y="693738"/>
            <a:ext cx="5003800" cy="34639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2056" name="Rectangle 8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162" y="4387657"/>
            <a:ext cx="5148080" cy="4155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/>
              <a:t>Body Text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  <a:p>
            <a:pPr lvl="4"/>
            <a:r>
              <a:rPr lang="en-US" altLang="ko-KR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383099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굴림" charset="-127"/>
        <a:cs typeface="+mn-cs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굴림" charset="-127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굴림" charset="-127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굴림" charset="-127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굴림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296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46091" y="2763596"/>
            <a:ext cx="9017066" cy="585418"/>
          </a:xfrm>
        </p:spPr>
        <p:txBody>
          <a:bodyPr wrap="square" lIns="92075" tIns="46038" rIns="92075" bIns="46038">
            <a:spAutoFit/>
          </a:bodyPr>
          <a:lstStyle>
            <a:lvl1pPr algn="ctr">
              <a:spcBef>
                <a:spcPct val="25000"/>
              </a:spcBef>
              <a:spcAft>
                <a:spcPct val="25000"/>
              </a:spcAft>
              <a:buClr>
                <a:schemeClr val="tx1"/>
              </a:buClr>
              <a:buFont typeface="Wingdings" pitchFamily="2" charset="2"/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ea typeface="휴먼옛체" pitchFamily="18" charset="-127"/>
                <a:cs typeface="Arial" panose="020B0604020202020204" pitchFamily="34" charset="0"/>
              </a:defRPr>
            </a:lvl1pPr>
          </a:lstStyle>
          <a:p>
            <a:r>
              <a:rPr lang="ko-KR" altLang="en-US" dirty="0"/>
              <a:t>마스터 제목 유형을 편집하려면 누르십시오</a:t>
            </a:r>
            <a:r>
              <a:rPr lang="en-US" altLang="ko-KR" dirty="0"/>
              <a:t>.</a:t>
            </a:r>
          </a:p>
        </p:txBody>
      </p:sp>
      <p:sp>
        <p:nvSpPr>
          <p:cNvPr id="35533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487524" y="3417528"/>
            <a:ext cx="6934200" cy="462307"/>
          </a:xfrm>
        </p:spPr>
        <p:txBody>
          <a:bodyPr lIns="92075" tIns="46038" rIns="92075" bIns="46038">
            <a:spAutoFit/>
          </a:bodyPr>
          <a:lstStyle>
            <a:lvl1pPr marL="0" indent="0" algn="ctr" latinLnBrk="1">
              <a:buNone/>
              <a:defRPr sz="2000" b="0" i="0">
                <a:latin typeface="Arial" panose="020B0604020202020204" pitchFamily="34" charset="0"/>
                <a:ea typeface="휴먼옛체" pitchFamily="18" charset="-127"/>
                <a:cs typeface="Arial" panose="020B0604020202020204" pitchFamily="34" charset="0"/>
              </a:defRPr>
            </a:lvl1pPr>
          </a:lstStyle>
          <a:p>
            <a:r>
              <a:rPr lang="ko-KR" altLang="en-US" dirty="0"/>
              <a:t>마스터 부제목 유형 편집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ACD1FCA4-4C7F-48C8-9AA8-0C149BFBE9D3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43763" y="76201"/>
            <a:ext cx="2284412" cy="441007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88939" y="76201"/>
            <a:ext cx="6702424" cy="44100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C68A2032-445D-4888-9001-F4F93A153A66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제목 및 텍스트/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8939" y="76200"/>
            <a:ext cx="6162675" cy="5175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388938" y="769939"/>
            <a:ext cx="9139237" cy="178117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88938" y="2703513"/>
            <a:ext cx="9139237" cy="178276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4E5C4764-5BE1-48C7-8812-ED16CA670F1B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 Black" panose="020B0A040201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17475" indent="-117475">
              <a:defRPr sz="1400" b="1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Times New Roman" pitchFamily="18" charset="0"/>
              </a:defRPr>
            </a:lvl1pPr>
            <a:lvl2pPr marL="190500" indent="149225">
              <a:defRPr sz="1400" b="1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Times New Roman" pitchFamily="18" charset="0"/>
              </a:defRPr>
            </a:lvl2pPr>
            <a:lvl3pPr marL="744538" indent="-169863">
              <a:defRPr sz="1400" b="1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Times New Roman" pitchFamily="18" charset="0"/>
              </a:defRPr>
            </a:lvl3pPr>
            <a:lvl4pPr>
              <a:defRPr sz="1400" b="1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Times New Roman" pitchFamily="18" charset="0"/>
              </a:defRPr>
            </a:lvl4pPr>
            <a:lvl5pPr>
              <a:defRPr sz="1400" b="1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Times New Roman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CA2352BB-55DD-448D-A8C3-D207F404F17D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4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DB3B7ECF-8B82-45C2-B4D1-5EC6E1709151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88939" y="769939"/>
            <a:ext cx="4492625" cy="3716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3962" y="769939"/>
            <a:ext cx="4494213" cy="3716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4DF5B9D6-5BF6-41CD-A3D6-F487B5B4B92F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1" y="1535113"/>
            <a:ext cx="43767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1" y="2174875"/>
            <a:ext cx="43767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C8E1C54B-FE6D-4C97-88E1-AC911493D8F8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8938" y="76200"/>
            <a:ext cx="7595002" cy="51752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lang="ko-KR" altLang="en-US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‹#›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Line 20"/>
          <p:cNvSpPr>
            <a:spLocks noChangeShapeType="1"/>
          </p:cNvSpPr>
          <p:nvPr userDrawn="1"/>
        </p:nvSpPr>
        <p:spPr bwMode="auto">
          <a:xfrm>
            <a:off x="388938" y="682625"/>
            <a:ext cx="91392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AutoShape 32" descr="50%"/>
          <p:cNvSpPr>
            <a:spLocks noChangeArrowheads="1"/>
          </p:cNvSpPr>
          <p:nvPr userDrawn="1"/>
        </p:nvSpPr>
        <p:spPr bwMode="auto">
          <a:xfrm>
            <a:off x="302620" y="193344"/>
            <a:ext cx="69850" cy="344488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 w="9525" algn="ctr">
            <a:noFill/>
            <a:round/>
            <a:headEnd/>
            <a:tailEnd/>
          </a:ln>
        </p:spPr>
        <p:txBody>
          <a:bodyPr wrap="none" lIns="36000" tIns="36000" rIns="36000" bIns="36000" anchor="ctr"/>
          <a:lstStyle/>
          <a:p>
            <a:pPr algn="ctr" eaLnBrk="1" latinLnBrk="1" hangingPunct="1">
              <a:spcBef>
                <a:spcPct val="50000"/>
              </a:spcBef>
              <a:buClrTx/>
              <a:buSzTx/>
              <a:buFontTx/>
              <a:buNone/>
            </a:pPr>
            <a:endParaRPr kumimoji="1" lang="ko-KR" altLang="en-US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C1257D3D-4E15-4FAC-9F51-0687845BE7B1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1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DF37799E-5072-4EFE-8EA3-664180A58CB7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2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2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2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2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- </a:t>
            </a:r>
            <a:fld id="{BB208024-65B1-4DA7-8343-ABFA1F9C5C60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 -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Rectangle 2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522663" y="6575426"/>
            <a:ext cx="2895600" cy="15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altLang="ko-KR" dirty="0"/>
              <a:t>- </a:t>
            </a:r>
            <a:fld id="{BC5EC00A-1191-47BC-844B-B915E1C5D6FE}" type="slidenum">
              <a:rPr lang="en-US" altLang="ko-KR" smtClean="0"/>
              <a:pPr>
                <a:defRPr/>
              </a:pPr>
              <a:t>‹#›</a:t>
            </a:fld>
            <a:r>
              <a:rPr lang="en-US" altLang="ko-KR" dirty="0"/>
              <a:t> -</a:t>
            </a:r>
          </a:p>
        </p:txBody>
      </p:sp>
      <p:sp>
        <p:nvSpPr>
          <p:cNvPr id="2052" name="Rectangle 44"/>
          <p:cNvSpPr>
            <a:spLocks noGrp="1" noChangeArrowheads="1"/>
          </p:cNvSpPr>
          <p:nvPr>
            <p:ph type="title"/>
          </p:nvPr>
        </p:nvSpPr>
        <p:spPr bwMode="auto">
          <a:xfrm>
            <a:off x="388939" y="76200"/>
            <a:ext cx="6162675" cy="51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마스터</a:t>
            </a:r>
            <a:r>
              <a:rPr lang="en-US" dirty="0"/>
              <a:t> </a:t>
            </a:r>
            <a:r>
              <a:rPr lang="en-US" dirty="0" err="1"/>
              <a:t>제목</a:t>
            </a:r>
            <a:r>
              <a:rPr lang="en-US" dirty="0"/>
              <a:t> </a:t>
            </a:r>
            <a:r>
              <a:rPr lang="en-US" dirty="0" err="1"/>
              <a:t>스타일</a:t>
            </a:r>
            <a:r>
              <a:rPr lang="en-US" dirty="0"/>
              <a:t> </a:t>
            </a:r>
            <a:r>
              <a:rPr lang="en-US" dirty="0" err="1"/>
              <a:t>편집</a:t>
            </a:r>
            <a:endParaRPr lang="en-US" dirty="0"/>
          </a:p>
        </p:txBody>
      </p:sp>
      <p:sp>
        <p:nvSpPr>
          <p:cNvPr id="2053" name="Rectangle 46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8938" y="769939"/>
            <a:ext cx="9139237" cy="5139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마스터</a:t>
            </a:r>
            <a:r>
              <a:rPr lang="en-US" dirty="0"/>
              <a:t> </a:t>
            </a:r>
            <a:r>
              <a:rPr lang="en-US" dirty="0" err="1"/>
              <a:t>텍스트</a:t>
            </a:r>
            <a:r>
              <a:rPr lang="en-US" dirty="0"/>
              <a:t> </a:t>
            </a:r>
            <a:r>
              <a:rPr lang="en-US" dirty="0" err="1"/>
              <a:t>스타일을</a:t>
            </a:r>
            <a:r>
              <a:rPr lang="en-US" dirty="0"/>
              <a:t> </a:t>
            </a:r>
            <a:r>
              <a:rPr lang="en-US" dirty="0" err="1"/>
              <a:t>편집합니다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0" i="0">
          <a:solidFill>
            <a:schemeClr val="tx1"/>
          </a:solidFill>
          <a:latin typeface="Arial Black" panose="020B0A04020102020204" pitchFamily="34" charset="0"/>
          <a:ea typeface="휴먼옛체" pitchFamily="18" charset="-127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400" b="1" i="1">
          <a:solidFill>
            <a:schemeClr val="tx1"/>
          </a:solidFill>
          <a:latin typeface="Times New Roman" pitchFamily="18" charset="0"/>
          <a:ea typeface="바탕" pitchFamily="18" charset="-127"/>
          <a:cs typeface="Times New Roman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400" b="1" i="1">
          <a:solidFill>
            <a:schemeClr val="tx1"/>
          </a:solidFill>
          <a:latin typeface="Times New Roman" pitchFamily="18" charset="0"/>
          <a:ea typeface="바탕" pitchFamily="18" charset="-127"/>
          <a:cs typeface="Times New Roman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400" b="1" i="1">
          <a:solidFill>
            <a:schemeClr val="tx1"/>
          </a:solidFill>
          <a:latin typeface="Times New Roman" pitchFamily="18" charset="0"/>
          <a:ea typeface="바탕" pitchFamily="18" charset="-127"/>
          <a:cs typeface="Times New Roman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400" b="1" i="1">
          <a:solidFill>
            <a:schemeClr val="tx1"/>
          </a:solidFill>
          <a:latin typeface="Times New Roman" pitchFamily="18" charset="0"/>
          <a:ea typeface="바탕" pitchFamily="18" charset="-127"/>
          <a:cs typeface="Times New Roman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1400" b="1" i="1">
          <a:solidFill>
            <a:schemeClr val="tx2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>
        <a:spcBef>
          <a:spcPct val="0"/>
        </a:spcBef>
        <a:spcAft>
          <a:spcPct val="0"/>
        </a:spcAft>
        <a:defRPr sz="1400" b="1" i="1">
          <a:solidFill>
            <a:schemeClr val="tx2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>
        <a:spcBef>
          <a:spcPct val="0"/>
        </a:spcBef>
        <a:spcAft>
          <a:spcPct val="0"/>
        </a:spcAft>
        <a:defRPr sz="1400" b="1" i="1">
          <a:solidFill>
            <a:schemeClr val="tx2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>
        <a:spcBef>
          <a:spcPct val="0"/>
        </a:spcBef>
        <a:spcAft>
          <a:spcPct val="0"/>
        </a:spcAft>
        <a:defRPr sz="1400" b="1" i="1">
          <a:solidFill>
            <a:schemeClr val="tx2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0"/>
        </a:spcBef>
        <a:spcAft>
          <a:spcPct val="0"/>
        </a:spcAft>
        <a:buChar char="•"/>
        <a:defRPr sz="1600" b="1">
          <a:solidFill>
            <a:schemeClr val="tx1"/>
          </a:solidFill>
          <a:latin typeface="Arial Black" panose="020B0A04020102020204" pitchFamily="34" charset="0"/>
          <a:ea typeface="나눔고딕 Bold" pitchFamily="50" charset="-127"/>
          <a:cs typeface="Arial" pitchFamily="34" charset="0"/>
        </a:defRPr>
      </a:lvl1pPr>
      <a:lvl2pPr marL="190500" indent="266700" algn="l" rtl="0" eaLnBrk="0" fontAlgn="base" hangingPunct="0">
        <a:spcBef>
          <a:spcPct val="0"/>
        </a:spcBef>
        <a:spcAft>
          <a:spcPct val="0"/>
        </a:spcAft>
        <a:buChar char="–"/>
        <a:defRPr kumimoji="1" sz="1600" b="1">
          <a:solidFill>
            <a:schemeClr val="tx2"/>
          </a:solidFill>
          <a:latin typeface="Arial" charset="0"/>
          <a:ea typeface="굴림" charset="-127"/>
        </a:defRPr>
      </a:lvl2pPr>
      <a:lvl3pPr marL="1181100" indent="-228600" algn="l" rtl="0" eaLnBrk="0" fontAlgn="base" hangingPunct="0">
        <a:spcBef>
          <a:spcPct val="0"/>
        </a:spcBef>
        <a:spcAft>
          <a:spcPct val="0"/>
        </a:spcAft>
        <a:buChar char="•"/>
        <a:defRPr kumimoji="1" sz="1600" b="1">
          <a:solidFill>
            <a:schemeClr val="tx2"/>
          </a:solidFill>
          <a:latin typeface="Arial" charset="0"/>
          <a:ea typeface="굴림" charset="-127"/>
        </a:defRPr>
      </a:lvl3pPr>
      <a:lvl4pPr marL="1600200" indent="-228600" algn="l" rtl="0" eaLnBrk="0" fontAlgn="base" hangingPunct="0">
        <a:spcBef>
          <a:spcPct val="0"/>
        </a:spcBef>
        <a:spcAft>
          <a:spcPct val="0"/>
        </a:spcAft>
        <a:buChar char="–"/>
        <a:defRPr kumimoji="1" sz="1600" b="1">
          <a:solidFill>
            <a:schemeClr val="tx2"/>
          </a:solidFill>
          <a:latin typeface="Arial" charset="0"/>
          <a:ea typeface="굴림" charset="-127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buChar char="»"/>
        <a:defRPr kumimoji="1" sz="1600" b="1">
          <a:solidFill>
            <a:schemeClr val="tx2"/>
          </a:solidFill>
          <a:latin typeface="Arial" charset="0"/>
          <a:ea typeface="굴림" charset="-127"/>
        </a:defRPr>
      </a:lvl5pPr>
      <a:lvl6pPr marL="2514600" indent="-228600" algn="l" rtl="0" eaLnBrk="0" fontAlgn="base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Arial" charset="0"/>
          <a:ea typeface="굴림" charset="-127"/>
        </a:defRPr>
      </a:lvl6pPr>
      <a:lvl7pPr marL="2971800" indent="-228600" algn="l" rtl="0" eaLnBrk="0" fontAlgn="base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Arial" charset="0"/>
          <a:ea typeface="굴림" charset="-127"/>
        </a:defRPr>
      </a:lvl7pPr>
      <a:lvl8pPr marL="3429000" indent="-228600" algn="l" rtl="0" eaLnBrk="0" fontAlgn="base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Arial" charset="0"/>
          <a:ea typeface="굴림" charset="-127"/>
        </a:defRPr>
      </a:lvl8pPr>
      <a:lvl9pPr marL="3886200" indent="-228600" algn="l" rtl="0" eaLnBrk="0" fontAlgn="base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Arial" charset="0"/>
          <a:ea typeface="굴림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-Bootcamp-Troy/AzureHDInsigh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crosoftvirtualacademy.com/ebook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460" y="112970"/>
            <a:ext cx="7565875" cy="517525"/>
          </a:xfrm>
        </p:spPr>
        <p:txBody>
          <a:bodyPr/>
          <a:lstStyle/>
          <a:p>
            <a:r>
              <a:rPr lang="en-US" dirty="0" smtClean="0"/>
              <a:t>Sponsors for Global Azure Bootcamp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43" y="3602140"/>
            <a:ext cx="2743200" cy="31172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868" y="5210198"/>
            <a:ext cx="3657600" cy="11013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834" y="2119992"/>
            <a:ext cx="3657600" cy="28263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562" y="1075651"/>
            <a:ext cx="3657600" cy="11471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113" y="1746471"/>
            <a:ext cx="3657600" cy="185566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594889" y="1299502"/>
            <a:ext cx="3031600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Thanks !</a:t>
            </a:r>
            <a:endParaRPr 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607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76200"/>
            <a:ext cx="9115280" cy="517525"/>
          </a:xfrm>
        </p:spPr>
        <p:txBody>
          <a:bodyPr/>
          <a:lstStyle/>
          <a:p>
            <a:r>
              <a:rPr lang="en-US" dirty="0"/>
              <a:t>I </a:t>
            </a:r>
            <a:r>
              <a:rPr lang="en-US" dirty="0" smtClean="0"/>
              <a:t>HDInsight: How do I Run a MapReduce Job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9</a:t>
            </a:fld>
            <a:r>
              <a:rPr lang="en-US" altLang="ko-KR" dirty="0" smtClean="0"/>
              <a:t> -</a:t>
            </a:r>
            <a:endParaRPr lang="en-US" altLang="ko-K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8" y="831937"/>
            <a:ext cx="4808704" cy="294453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8938" y="4014686"/>
            <a:ext cx="34614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66FF"/>
                </a:solidFill>
              </a:rPr>
              <a:t>Demo</a:t>
            </a:r>
            <a:r>
              <a:rPr lang="en-US" dirty="0"/>
              <a:t>: </a:t>
            </a:r>
            <a:r>
              <a:rPr lang="en-US" dirty="0" smtClean="0"/>
              <a:t>Run a MapReduce Job from Windows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8938" y="4529897"/>
            <a:ext cx="9322220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The Azure PowerShell module includes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cmdlets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to work with Azure services, including HDInsight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Use PowerShell to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Provision HDInsight Clusters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Upload/download files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Submit jobs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Manage cluster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resources</a:t>
            </a:r>
            <a:endParaRPr lang="en-US" altLang="ko-KR" sz="1400" b="0" dirty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9850" y="904460"/>
            <a:ext cx="3845158" cy="319590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244023" y="6514713"/>
            <a:ext cx="313098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66FF"/>
                </a:solidFill>
              </a:rPr>
              <a:t>Demo</a:t>
            </a:r>
            <a:r>
              <a:rPr lang="en-US" dirty="0"/>
              <a:t>: </a:t>
            </a:r>
            <a:r>
              <a:rPr lang="en-US" dirty="0" smtClean="0"/>
              <a:t>Using PowerShell with HDInsight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154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82" y="3254732"/>
            <a:ext cx="6074280" cy="33892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Introduction to Big Data and </a:t>
            </a:r>
            <a:r>
              <a:rPr lang="en-US" dirty="0" smtClean="0"/>
              <a:t>HDInsight: Example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10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7797" y="1983170"/>
            <a:ext cx="2705765" cy="12715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0000" y="720000"/>
            <a:ext cx="9322220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Word Count (The “Hello World” of MapReduce)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Source text is divided among data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nodes.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Map phase generates key/value pairs with words as keys and placeholder values of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1.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Reduce phase aggregates values for each key by adding the values for each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word.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644" y="1897318"/>
            <a:ext cx="2706576" cy="330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05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8" y="3631627"/>
            <a:ext cx="4932427" cy="25640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II Processing Big Data with Hive: What is Hive?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11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TextBox 3"/>
          <p:cNvSpPr txBox="1"/>
          <p:nvPr/>
        </p:nvSpPr>
        <p:spPr>
          <a:xfrm>
            <a:off x="360000" y="720000"/>
            <a:ext cx="93222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Apache HIVE is a data warehouse system for Hadoop.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metadata service that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projects tabular schemas over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folders.</a:t>
            </a:r>
            <a:endParaRPr lang="en-US" altLang="ko-KR" sz="1400" b="0" dirty="0" smtClean="0">
              <a:solidFill>
                <a:srgbClr val="3366FF"/>
              </a:solidFill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Enables the contents of folders to be queried as tables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, using SQL-like query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semantics, HiveQL.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Queries are translated into jobs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Execution engine can be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Tez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or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MapReduce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349" y="4393630"/>
            <a:ext cx="3853951" cy="21817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119" y="2360098"/>
            <a:ext cx="2976315" cy="94324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184935" y="6195691"/>
            <a:ext cx="15919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MapReduce vs. Tez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0138" y="1599824"/>
            <a:ext cx="3936375" cy="274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206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 </a:t>
            </a:r>
            <a:r>
              <a:rPr lang="en-US" dirty="0" smtClean="0"/>
              <a:t>Hive: How do I create and load Hive tables?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12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TextBox 3"/>
          <p:cNvSpPr txBox="1"/>
          <p:nvPr/>
        </p:nvSpPr>
        <p:spPr>
          <a:xfrm>
            <a:off x="360000" y="720000"/>
            <a:ext cx="93222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Use the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CREATE TABLE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HiveQL statement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Defines schema metadata to be projected onto data in a folder when the table is queried (not when it is created)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Specify file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format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and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file location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Defaults to </a:t>
            </a:r>
            <a:r>
              <a:rPr lang="en-US" altLang="ko-KR" sz="1400" b="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textfile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format in the &lt;database&gt;/&lt;table-name&gt; folder</a:t>
            </a:r>
          </a:p>
          <a:p>
            <a:pPr marL="1257300" lvl="2" indent="-3429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Default database is in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/hive/warehouse</a:t>
            </a:r>
          </a:p>
          <a:p>
            <a:pPr marL="1257300" lvl="2" indent="-3429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Create additional databases using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CREATE DATABASE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Create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internal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or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external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tables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Internal tables manage the lifetime of the underlying folders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External tables are managed independently from folders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373" y="3648094"/>
            <a:ext cx="5287757" cy="286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172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 </a:t>
            </a:r>
            <a:r>
              <a:rPr lang="en-US" dirty="0" smtClean="0"/>
              <a:t>Hive: Hive data types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13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TextBox 3"/>
          <p:cNvSpPr txBox="1"/>
          <p:nvPr/>
        </p:nvSpPr>
        <p:spPr>
          <a:xfrm>
            <a:off x="7496374" y="6514713"/>
            <a:ext cx="2215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Demo</a:t>
            </a:r>
            <a:r>
              <a:rPr lang="en-US" dirty="0" smtClean="0"/>
              <a:t>: Creating Hive Tables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0000" y="720000"/>
            <a:ext cx="3162663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Numeric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Integers: TINYINT, SMALLINT, INT, BIGINT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Fractional: FLOAT, DOUBLE, DECIMAL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Character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STRING, VARCHAR, CHAR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Date/Time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TIMESTAMP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DATE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Special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BOOLEAN, BINARY, ARRAY, MAP, STRUCT, UNIOTYPE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21229" y="720000"/>
            <a:ext cx="5890623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1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. Save data files in table folders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(or create table on existing files!)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PUT myfile.txt /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data/table1</a:t>
            </a:r>
          </a:p>
          <a:p>
            <a:pPr>
              <a:spcAft>
                <a:spcPts val="600"/>
              </a:spcAft>
            </a:pP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2. Use the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LOAD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statement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LOAD DATA (LOCAL) INPATH ‘/data/source’ INTO TABLE MyTable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;</a:t>
            </a:r>
          </a:p>
          <a:p>
            <a:pPr>
              <a:spcAft>
                <a:spcPts val="600"/>
              </a:spcAft>
            </a:pP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3. User the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INSERT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statement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INSERT INTO TABLE Table2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SELECT Col1, UPPER(Col2)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FROM Table1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;</a:t>
            </a:r>
          </a:p>
          <a:p>
            <a:pPr>
              <a:spcAft>
                <a:spcPts val="600"/>
              </a:spcAft>
            </a:pP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4. Use a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CREATE TABLE AS SELECT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(CTAS) statement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CREATE TABLE Table3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ROW FORMAT DELIMITED FIELDS TERMINATED BY ‘\t’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STORED AS TEXTFILE LOCATION ‘/data/</a:t>
            </a:r>
            <a:r>
              <a:rPr lang="en-US" altLang="ko-KR" sz="1400" b="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summarytable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’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AS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SELECT Col1, SUM(Col2) As Total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FROM Table1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GROUP BY Col1;</a:t>
            </a:r>
          </a:p>
        </p:txBody>
      </p:sp>
    </p:spTree>
    <p:extLst>
      <p:ext uri="{BB962C8B-B14F-4D97-AF65-F5344CB8AC3E}">
        <p14:creationId xmlns:p14="http://schemas.microsoft.com/office/powerpoint/2010/main" val="4148121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76200"/>
            <a:ext cx="9115280" cy="517525"/>
          </a:xfrm>
        </p:spPr>
        <p:txBody>
          <a:bodyPr/>
          <a:lstStyle/>
          <a:p>
            <a:r>
              <a:rPr lang="en-US" dirty="0"/>
              <a:t>II </a:t>
            </a:r>
            <a:r>
              <a:rPr lang="en-US" dirty="0" smtClean="0"/>
              <a:t>Hive: How do I query Hive Tables?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14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6" name="TextBox 5"/>
          <p:cNvSpPr txBox="1"/>
          <p:nvPr/>
        </p:nvSpPr>
        <p:spPr>
          <a:xfrm>
            <a:off x="359998" y="720000"/>
            <a:ext cx="9144219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1. Query data using the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SELECT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HiveQL statement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SELECT Col1, SUM(Col2) AS TotalCol2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FROM MyTable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WHERE Col3 = ‘ABC’ AND Col4 &lt; 10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GROUP BY Col1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ORDER BY Col4;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2. Hive translates the query into jobs and applies the table schema to the underlying data files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3. Views are named queries that abstract underlying tables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CREATE VIEW vSummarizeData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AS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SELECT col1, SUM(col2) AS TotalCol2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FROM mytable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GROUP BY col1;</a:t>
            </a:r>
          </a:p>
          <a:p>
            <a:pPr>
              <a:spcAft>
                <a:spcPts val="600"/>
              </a:spcAft>
            </a:pPr>
            <a:endParaRPr lang="en-US" altLang="ko-KR" sz="1400" b="0" dirty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SELECT col1, TotalCol2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FROM vSummarizeData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35839" y="6514713"/>
            <a:ext cx="22683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Demo</a:t>
            </a:r>
            <a:r>
              <a:rPr lang="en-US" dirty="0" smtClean="0"/>
              <a:t>: Querying Hive Tables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195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941" y="3904313"/>
            <a:ext cx="4482181" cy="26719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04" y="4404920"/>
            <a:ext cx="5034881" cy="22050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76200"/>
            <a:ext cx="9050626" cy="517525"/>
          </a:xfrm>
        </p:spPr>
        <p:txBody>
          <a:bodyPr/>
          <a:lstStyle/>
          <a:p>
            <a:r>
              <a:rPr lang="en-US" dirty="0"/>
              <a:t>II </a:t>
            </a:r>
            <a:r>
              <a:rPr lang="en-US" dirty="0" smtClean="0"/>
              <a:t>Hive: Partitioning, Skewing, and Clustering Tables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15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37" y="761576"/>
            <a:ext cx="6462041" cy="33484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43185" y="6514713"/>
            <a:ext cx="26963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Demo: Creating Partitioned Tables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514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II Hive Comparing RDBMS and Hive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16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326" y="918904"/>
            <a:ext cx="6106417" cy="25391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8918" y="3448734"/>
            <a:ext cx="5860530" cy="312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312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III Beyond Hive: What is Pig?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17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5" name="TextBox 4"/>
          <p:cNvSpPr txBox="1"/>
          <p:nvPr/>
        </p:nvSpPr>
        <p:spPr>
          <a:xfrm>
            <a:off x="360000" y="720000"/>
            <a:ext cx="9322220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Pig is a high level scripting language used with Hadoop.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Pig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performs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 series of transformations to data relations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based on Pig Latin statements.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Relations are loaded using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schema on read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semantics to project table structure at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runtime.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You can run Pig Latin statements interactively in the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Grunt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shell or save a script file and run them as a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batch.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 relation is an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outer bag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bag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is a collection of tuples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tuple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is an ordered set of fields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field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is a data item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field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can contain an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inner bag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bag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can contain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tuples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with nonmatching schema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9557" y="2006513"/>
            <a:ext cx="1513876" cy="18382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93" y="4039695"/>
            <a:ext cx="4469042" cy="22690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4757" y="4039695"/>
            <a:ext cx="4669645" cy="232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868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 </a:t>
            </a:r>
            <a:r>
              <a:rPr lang="en-US" dirty="0" smtClean="0"/>
              <a:t>Pig: What kinds of things can I do with Pig?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18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37" y="699621"/>
            <a:ext cx="9256068" cy="52680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822" y="4763161"/>
            <a:ext cx="3420994" cy="18900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2919" y="1130145"/>
            <a:ext cx="14895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Date, temperature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406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46091" y="1685404"/>
            <a:ext cx="9017066" cy="585418"/>
          </a:xfrm>
        </p:spPr>
        <p:txBody>
          <a:bodyPr/>
          <a:lstStyle/>
          <a:p>
            <a:r>
              <a:rPr lang="en-US" altLang="ko-KR" dirty="0">
                <a:ea typeface="Yet R" panose="020B0600000101010101" charset="-127"/>
              </a:rPr>
              <a:t>Azure </a:t>
            </a:r>
            <a:r>
              <a:rPr lang="en-US" altLang="ko-KR" dirty="0" smtClean="0">
                <a:ea typeface="Yet R" panose="020B0600000101010101" charset="-127"/>
              </a:rPr>
              <a:t>HDInsight</a:t>
            </a:r>
            <a:endParaRPr lang="ko-KR" altLang="en-US" dirty="0">
              <a:ea typeface="Yet R" panose="020B0600000101010101" charset="-127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80756" y="2356907"/>
            <a:ext cx="8344483" cy="428388"/>
          </a:xfrm>
        </p:spPr>
        <p:txBody>
          <a:bodyPr/>
          <a:lstStyle/>
          <a:p>
            <a:r>
              <a:rPr lang="en-US" altLang="ko-KR" dirty="0">
                <a:ea typeface="Yet R" panose="020B0600000101010101" charset="-127"/>
              </a:rPr>
              <a:t>- Azure Bootcamp</a:t>
            </a:r>
            <a:r>
              <a:rPr lang="ko-KR" altLang="en-US" dirty="0">
                <a:ea typeface="Yet R" panose="020B0600000101010101" charset="-127"/>
              </a:rPr>
              <a:t> </a:t>
            </a:r>
            <a:r>
              <a:rPr lang="en-US" altLang="ko-KR" dirty="0">
                <a:ea typeface="Yet R" panose="020B0600000101010101" charset="-127"/>
              </a:rPr>
              <a:t>-</a:t>
            </a:r>
            <a:endParaRPr lang="ko-KR" altLang="en-US" dirty="0">
              <a:ea typeface="Yet R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45488" y="4038030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2017. 4. 22</a:t>
            </a:r>
            <a:endParaRPr lang="ko-KR" altLang="en-US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10015" y="4564453"/>
            <a:ext cx="1885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Ingyu Lee </a:t>
            </a:r>
          </a:p>
          <a:p>
            <a:pPr algn="ctr"/>
            <a:r>
              <a:rPr lang="en-US" altLang="ko-KR" sz="18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(inlee@troy.edu)</a:t>
            </a:r>
            <a:endParaRPr lang="ko-KR" altLang="en-US" sz="18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</p:txBody>
      </p:sp>
      <p:sp>
        <p:nvSpPr>
          <p:cNvPr id="11" name="Line 40"/>
          <p:cNvSpPr>
            <a:spLocks noChangeShapeType="1"/>
          </p:cNvSpPr>
          <p:nvPr/>
        </p:nvSpPr>
        <p:spPr bwMode="auto">
          <a:xfrm>
            <a:off x="0" y="3068638"/>
            <a:ext cx="9906000" cy="79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lIns="90000" rIns="90000" bIns="46800"/>
          <a:lstStyle/>
          <a:p>
            <a:pPr>
              <a:defRPr/>
            </a:pPr>
            <a:endParaRPr lang="ko-KR" altLang="en-US">
              <a:latin typeface="맑은 고딕" pitchFamily="50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764160" y="5664407"/>
            <a:ext cx="44209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github.com/Azure-Bootcamp-Troy/AzureHDInsight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8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 Pig: What kinds of things can I do with Pig?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19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5" name="TextBox 4"/>
          <p:cNvSpPr txBox="1"/>
          <p:nvPr/>
        </p:nvSpPr>
        <p:spPr>
          <a:xfrm>
            <a:off x="7136330" y="6514713"/>
            <a:ext cx="25458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 Processing Data with Pig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0000" y="720000"/>
            <a:ext cx="9322220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Pig generates Map and Reduce operations from Pig Latin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Jobs are generated on: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DUMP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STORE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8" y="2251459"/>
            <a:ext cx="889635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436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 Pig: </a:t>
            </a:r>
            <a:r>
              <a:rPr lang="en-US" dirty="0" smtClean="0"/>
              <a:t>How do I run a Pig script?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20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5" name="TextBox 4"/>
          <p:cNvSpPr txBox="1"/>
          <p:nvPr/>
        </p:nvSpPr>
        <p:spPr>
          <a:xfrm>
            <a:off x="7458534" y="6514713"/>
            <a:ext cx="22236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 Running a Pig Script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0000" y="720000"/>
            <a:ext cx="9322220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Save a Pig Latin script file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Run the script using Pig</a:t>
            </a:r>
          </a:p>
          <a:p>
            <a:pPr lvl="1">
              <a:spcAft>
                <a:spcPts val="600"/>
              </a:spcAft>
            </a:pP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Pig wasb:///scripts/myscript.pig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Consume the results using any Azure storage client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For example, Excel or Power BI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Default output does not include schema – just data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499" y="720000"/>
            <a:ext cx="3771900" cy="15525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165" y="2199221"/>
            <a:ext cx="1628775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346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 Pig: </a:t>
            </a:r>
            <a:r>
              <a:rPr lang="en-US" dirty="0" smtClean="0"/>
              <a:t>What are UDFs?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21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6" name="TextBox 5"/>
          <p:cNvSpPr txBox="1"/>
          <p:nvPr/>
        </p:nvSpPr>
        <p:spPr>
          <a:xfrm>
            <a:off x="360000" y="720000"/>
            <a:ext cx="932222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User Defined Functions (UDFs) extend the capability of Hive and Pig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Simpler than writing custom MapReduce components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Can be implemented using many languages, for example: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Java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C#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Python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Python is a (relatively) simple scripting language – ideal for UDFs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Intuitive syntax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Dynamic typing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Interpreted execution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Python is pre-installed on HDInsight clusters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Python 2.7 supports streaming from Hive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Jypthon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(a Java implementation of Python) has native support in Pig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935" y="720000"/>
            <a:ext cx="1914525" cy="23431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263" y="4674865"/>
            <a:ext cx="2886075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7279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 Pig: </a:t>
            </a:r>
            <a:r>
              <a:rPr lang="en-US" dirty="0" smtClean="0"/>
              <a:t>How do I use a Python UDF in Pig?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22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6" name="TextBox 5"/>
          <p:cNvSpPr txBox="1"/>
          <p:nvPr/>
        </p:nvSpPr>
        <p:spPr>
          <a:xfrm>
            <a:off x="6940850" y="6514713"/>
            <a:ext cx="28552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 Using a Python UDF from Pig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0000" y="720000"/>
            <a:ext cx="9322220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Pig natively supports Jython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Define the output schema as a Pig bag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Declare a Python function that receives an input parameter from Pig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Return results as fields based on the output schema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294" y="2031215"/>
            <a:ext cx="5097128" cy="124859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3899" y="3527033"/>
            <a:ext cx="9322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2.   Use the </a:t>
            </a: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Pig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FOREACH…GENERATE statement to invoke a UDF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293" y="3873214"/>
            <a:ext cx="6290661" cy="110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7439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 Pig: How do I use a Python UDF in </a:t>
            </a:r>
            <a:r>
              <a:rPr lang="en-US" dirty="0" smtClean="0"/>
              <a:t>Hive?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23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6" name="TextBox 5"/>
          <p:cNvSpPr txBox="1"/>
          <p:nvPr/>
        </p:nvSpPr>
        <p:spPr>
          <a:xfrm>
            <a:off x="360000" y="720000"/>
            <a:ext cx="932222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Hive exchanges data with Python using a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streaming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technique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Rows from Hive are passed to Python through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STDIN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Processed rows from Python are passed to Hive through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STDOUT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960" y="1672850"/>
            <a:ext cx="3095992" cy="11763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8938" y="3101212"/>
            <a:ext cx="9322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2.    Use the Hive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TRANSFORM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statement to invoke a UDF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94" y="3661038"/>
            <a:ext cx="4275857" cy="152709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338393" y="6514713"/>
            <a:ext cx="23727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 Using a UDF from Hive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4093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III Hive and Pig – Complementing each other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24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" y="1081779"/>
            <a:ext cx="8205960" cy="404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2179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IV HBase: What </a:t>
            </a:r>
            <a:r>
              <a:rPr lang="en-US" dirty="0"/>
              <a:t>is Apache </a:t>
            </a:r>
            <a:r>
              <a:rPr lang="en-US" dirty="0" smtClean="0"/>
              <a:t>HBase</a:t>
            </a:r>
            <a:r>
              <a:rPr lang="en-US" dirty="0"/>
              <a:t>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25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TextBox 3"/>
          <p:cNvSpPr txBox="1"/>
          <p:nvPr/>
        </p:nvSpPr>
        <p:spPr>
          <a:xfrm>
            <a:off x="360000" y="720000"/>
            <a:ext cx="457221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 </a:t>
            </a: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low-latency</a:t>
            </a: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, NoSQL database built on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Hadoop.</a:t>
            </a:r>
            <a:endParaRPr lang="en-US" altLang="ko-KR" sz="1400" b="0" dirty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Modeled on Google’s Big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Table.</a:t>
            </a:r>
            <a:endParaRPr lang="en-US" altLang="ko-KR" sz="1400" b="0" dirty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HBase stores data in StoreFiles on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HDFS.</a:t>
            </a:r>
            <a:endParaRPr lang="en-US" altLang="ko-KR" sz="1400" b="0" dirty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7007" y="769759"/>
            <a:ext cx="2990850" cy="1304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0000" y="1850528"/>
            <a:ext cx="457221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HDInsight supports an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HBase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cluster type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Choose Cluster Type in the Azure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Portal.</a:t>
            </a:r>
            <a:endParaRPr lang="en-US" altLang="ko-KR" sz="1400" b="0" dirty="0" smtClean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Can be provisioned in a virtual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network.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260" y="1850528"/>
            <a:ext cx="2352675" cy="15430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86" y="3903468"/>
            <a:ext cx="2407758" cy="23776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1081" y="3823849"/>
            <a:ext cx="4973782" cy="25369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0903" y="4710332"/>
            <a:ext cx="2136919" cy="146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2858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IV HBase</a:t>
            </a:r>
            <a:r>
              <a:rPr lang="en-US" dirty="0"/>
              <a:t>: </a:t>
            </a:r>
            <a:r>
              <a:rPr lang="en-US" dirty="0" smtClean="0"/>
              <a:t>How </a:t>
            </a:r>
            <a:r>
              <a:rPr lang="en-US" dirty="0"/>
              <a:t>Does </a:t>
            </a:r>
            <a:r>
              <a:rPr lang="en-US" dirty="0" smtClean="0"/>
              <a:t>HBase </a:t>
            </a:r>
            <a:r>
              <a:rPr lang="en-US" dirty="0"/>
              <a:t>Store Data?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26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TextBox 3"/>
          <p:cNvSpPr txBox="1"/>
          <p:nvPr/>
        </p:nvSpPr>
        <p:spPr>
          <a:xfrm>
            <a:off x="359999" y="720000"/>
            <a:ext cx="4856893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Data is stored as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key-value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pairs.</a:t>
            </a:r>
            <a:endParaRPr lang="en-US" altLang="ko-KR" sz="1400" b="0" dirty="0" smtClean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Table schema arranges values into column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families.</a:t>
            </a:r>
            <a:endParaRPr lang="en-US" altLang="ko-KR" sz="1400" b="0" dirty="0" smtClean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Column family schema is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flexible.</a:t>
            </a:r>
            <a:endParaRPr lang="en-US" altLang="ko-KR" sz="1400" b="0" dirty="0" smtClean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Columns are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row-specific.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228" y="1312470"/>
            <a:ext cx="405765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9999" y="3088000"/>
            <a:ext cx="518224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Cells in a table are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versioned.</a:t>
            </a:r>
            <a:endParaRPr lang="en-US" altLang="ko-KR" sz="1400" b="0" dirty="0" smtClean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Each versioned cell value is indicated by a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timestamp.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78" y="3749680"/>
            <a:ext cx="4400550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4007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 HBase: </a:t>
            </a:r>
            <a:r>
              <a:rPr lang="en-US" dirty="0" smtClean="0"/>
              <a:t>How </a:t>
            </a:r>
            <a:r>
              <a:rPr lang="en-US" dirty="0"/>
              <a:t>Do you work with an </a:t>
            </a:r>
            <a:r>
              <a:rPr lang="en-US" dirty="0" smtClean="0"/>
              <a:t>HBase </a:t>
            </a:r>
            <a:r>
              <a:rPr lang="en-US" dirty="0"/>
              <a:t>Table?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27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401" y="787838"/>
            <a:ext cx="4045493" cy="13989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01" y="2278680"/>
            <a:ext cx="3936904" cy="11412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38" y="3687945"/>
            <a:ext cx="4383281" cy="13451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401" y="5281010"/>
            <a:ext cx="4169661" cy="13757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7562" y="1140471"/>
            <a:ext cx="4452770" cy="21262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2219" y="4037847"/>
            <a:ext cx="5032473" cy="189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0970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8" y="3366655"/>
            <a:ext cx="5437241" cy="3208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 HBase: How Do you work with an HBase Table?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28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807" y="903615"/>
            <a:ext cx="5764212" cy="275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093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</a:t>
            </a:fld>
            <a:r>
              <a:rPr lang="en-US" altLang="ko-KR" dirty="0" smtClean="0"/>
              <a:t> -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360000" y="720000"/>
            <a:ext cx="4572218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Target Audience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Database / BI Professional.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Data Scientists / Analysts with some technical experience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Prerequisites 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Familiarity with database concepts and basic SQL query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syntax.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Basic understanding of Unix commands.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Familiarity </a:t>
            </a: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with programming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fundamentals.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1400" b="0" dirty="0" smtClean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Outline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lvl="1"/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P1: Getting Started with </a:t>
            </a:r>
            <a:r>
              <a:rPr lang="en-US" altLang="ko-KR" sz="1400" b="0" dirty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HDInsight</a:t>
            </a: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P2: Processing Big Data with </a:t>
            </a:r>
            <a:r>
              <a:rPr lang="en-US" altLang="ko-KR" sz="1400" b="0" dirty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Hive</a:t>
            </a: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P3: Going Beyond Hive with </a:t>
            </a:r>
            <a:r>
              <a:rPr lang="en-US" altLang="ko-KR" sz="1400" b="0" dirty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Pig</a:t>
            </a: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 and Python.</a:t>
            </a:r>
          </a:p>
          <a:p>
            <a:pPr lvl="1"/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P4: Using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HBase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for NoSQL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Data</a:t>
            </a:r>
          </a:p>
          <a:p>
            <a:pPr lvl="1"/>
            <a:endParaRPr lang="en-US" altLang="ko-KR" sz="1400" b="0" dirty="0" smtClean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lvl="1"/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Hands-on Labs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Free trial available.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Microsoft Azure Subscription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.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132127" y="793003"/>
            <a:ext cx="414597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400" b="0" dirty="0" err="1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edX</a:t>
            </a: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 (Microsoft)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DAT202.1x</a:t>
            </a: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 Processing Big Data with Hadoop in Azure HDInsight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DAT202.2x</a:t>
            </a: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 Implementing Real-Time Analytics with Hadoop in Azure HDInsight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DAT202.3x</a:t>
            </a: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 Implementing Predictive Analytics with Spark in Azure HDInsight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1400" b="0" dirty="0" smtClean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MVA (Microsoft Virtual Academy)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Big Data Analytics with HDInsight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Implementing Big Data Analysis Jump Start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endParaRPr lang="en-US" altLang="ko-KR" sz="1400" b="0" dirty="0" smtClean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Coursera (Big Data Specialization)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Hadoop Platform and Application Framework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1400" b="0" dirty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Introduction to Big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174771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 HBase: How Do you work with an HBase Table?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29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004" y="859182"/>
            <a:ext cx="5639968" cy="27253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58" y="3575161"/>
            <a:ext cx="4890798" cy="289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9827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 HBase: How Do you work with an HBase Table?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30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8" y="787825"/>
            <a:ext cx="4948093" cy="26003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8" y="3582257"/>
            <a:ext cx="5507037" cy="26441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3484" y="2430066"/>
            <a:ext cx="5513185" cy="26023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01314" y="6514713"/>
            <a:ext cx="28058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Demo: Working with </a:t>
            </a:r>
            <a:r>
              <a:rPr lang="en-US" dirty="0" smtClean="0"/>
              <a:t>HBase </a:t>
            </a:r>
            <a:r>
              <a:rPr lang="en-US" dirty="0" smtClean="0"/>
              <a:t>Tables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5323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 HBase</a:t>
            </a:r>
            <a:r>
              <a:rPr lang="en-US" dirty="0" smtClean="0"/>
              <a:t>: How to use HBase with Hive?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31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TextBox 3"/>
          <p:cNvSpPr txBox="1"/>
          <p:nvPr/>
        </p:nvSpPr>
        <p:spPr>
          <a:xfrm>
            <a:off x="359999" y="720000"/>
            <a:ext cx="48568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How Do you Bulk Load Data into HBase?</a:t>
            </a:r>
            <a:endParaRPr lang="en-US" altLang="ko-KR" sz="1400" b="0" dirty="0" smtClean="0">
              <a:solidFill>
                <a:srgbClr val="3366FF"/>
              </a:solidFill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Upload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data to HDFS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In Azure Storage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Import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 into a StoreFile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Load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 the StoreFile to an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HBase </a:t>
            </a:r>
            <a:r>
              <a:rPr lang="en-US" altLang="ko-KR" sz="1400" b="0" dirty="0" smtClean="0">
                <a:latin typeface="Arial" panose="020B0604020202020204" pitchFamily="34" charset="0"/>
                <a:ea typeface="Yet R" panose="020B0600000101010101" charset="-127"/>
                <a:cs typeface="Arial" panose="020B0604020202020204" pitchFamily="34" charset="0"/>
              </a:rPr>
              <a:t>table</a:t>
            </a:r>
            <a:endParaRPr lang="en-US" altLang="ko-KR" sz="1400" b="0" dirty="0">
              <a:latin typeface="Arial" panose="020B0604020202020204" pitchFamily="34" charset="0"/>
              <a:ea typeface="Yet R" panose="020B0600000101010101" charset="-127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918" y="887219"/>
            <a:ext cx="2324100" cy="2667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01314" y="6514713"/>
            <a:ext cx="28166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Demo: Bulk Loading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HBase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Tables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9999" y="2716015"/>
            <a:ext cx="39858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How Do You Query HBase Tables from Hive?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99" y="3331390"/>
            <a:ext cx="5867483" cy="269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4605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 </a:t>
            </a:r>
            <a:r>
              <a:rPr lang="en-US" dirty="0" smtClean="0"/>
              <a:t>Sqoop: What is Sqoop?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32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5" name="TextBox 4"/>
          <p:cNvSpPr txBox="1"/>
          <p:nvPr/>
        </p:nvSpPr>
        <p:spPr>
          <a:xfrm>
            <a:off x="360000" y="720000"/>
            <a:ext cx="932222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Sqoop is a database integration service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Built on open source Hadoop technology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Enables bi-directional data transfer between Hadoop clusters and databases via JDBC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81" y="1807344"/>
            <a:ext cx="4324350" cy="952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8938" y="2909816"/>
            <a:ext cx="9322220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AutoNum type="arabicPeriod" startAt="2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Basic syntax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	sqoop command --arg1, --arg2, …, --argN</a:t>
            </a:r>
          </a:p>
          <a:p>
            <a:pPr>
              <a:spcAft>
                <a:spcPts val="600"/>
              </a:spcAft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3.  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Commands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import / export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help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import-all-tables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create-hive-tables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list-databases / list-tables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eval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codegen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800100" lvl="1" indent="-342900">
              <a:spcAft>
                <a:spcPts val="600"/>
              </a:spcAft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version</a:t>
            </a:r>
          </a:p>
          <a:p>
            <a:pPr marL="800100" lvl="1" indent="-342900">
              <a:spcAft>
                <a:spcPts val="600"/>
              </a:spcAft>
              <a:buAutoNum type="alphaLcPeriod"/>
            </a:pP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896" y="3623570"/>
            <a:ext cx="5942262" cy="266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2850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 Sqoop: </a:t>
            </a:r>
            <a:r>
              <a:rPr lang="en-US" dirty="0" smtClean="0"/>
              <a:t>How do I run Sqoop commands?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33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7" name="TextBox 6"/>
          <p:cNvSpPr txBox="1"/>
          <p:nvPr/>
        </p:nvSpPr>
        <p:spPr>
          <a:xfrm>
            <a:off x="360000" y="720000"/>
            <a:ext cx="93222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sqoop import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--connect jdbc-connection-string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--username user-name --password 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password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| -P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--table table-name --columns col,…,colN | --query ‘SELECT…’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--warehouse-</a:t>
            </a:r>
            <a:r>
              <a:rPr lang="en-US" altLang="ko-KR" sz="140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dir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| --target-</a:t>
            </a:r>
            <a:r>
              <a:rPr lang="en-US" altLang="ko-KR" sz="140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dir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path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--fields-terminated-by char --lines-terminated-by char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--hive-import [--hive-overwrite]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-m | --</a:t>
            </a:r>
            <a:r>
              <a:rPr lang="en-US" altLang="ko-KR" sz="140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num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-mappers number-of-mappers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dirty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s</a:t>
            </a:r>
            <a:r>
              <a:rPr lang="en-US" altLang="ko-KR" sz="140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qoop export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--connect </a:t>
            </a:r>
            <a:r>
              <a:rPr lang="en-US" altLang="ko-KR" sz="140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jdbc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-connection-string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--username user-name --password 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password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| -P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--table table-name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--export-</a:t>
            </a:r>
            <a:r>
              <a:rPr lang="en-US" altLang="ko-KR" sz="140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dir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path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--fields-terminated-by char --lines-terminated-by char</a:t>
            </a:r>
          </a:p>
          <a:p>
            <a:pPr lvl="1">
              <a:spcAft>
                <a:spcPts val="600"/>
              </a:spcAft>
            </a:pPr>
            <a:r>
              <a:rPr lang="en-US" altLang="ko-KR" sz="140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m | --</a:t>
            </a:r>
            <a:r>
              <a:rPr lang="en-US" altLang="ko-KR" sz="1400" dirty="0" err="1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num</a:t>
            </a:r>
            <a:r>
              <a:rPr lang="en-US" altLang="ko-KR" sz="140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-mappers number-of-mappers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9011" y="6514713"/>
            <a:ext cx="28232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Demo</a:t>
            </a:r>
            <a:r>
              <a:rPr lang="en-US" dirty="0" smtClean="0"/>
              <a:t>: Using Sqoop from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3748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98" y="3858775"/>
            <a:ext cx="5511846" cy="26887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IV: </a:t>
            </a:r>
            <a:r>
              <a:rPr lang="en-US" dirty="0" err="1" smtClean="0"/>
              <a:t>Oozie</a:t>
            </a:r>
            <a:r>
              <a:rPr lang="en-US" dirty="0" smtClean="0"/>
              <a:t> and Mahout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34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8" y="874768"/>
            <a:ext cx="5712604" cy="29560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7036" y="4710978"/>
            <a:ext cx="4208964" cy="214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3092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Yet R" panose="020B0600000101010101" charset="-127"/>
              </a:rPr>
              <a:t>Q and A</a:t>
            </a:r>
            <a:endParaRPr lang="ko-KR" altLang="en-US" dirty="0">
              <a:ea typeface="Yet R" panose="020B0600000101010101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ea typeface="Yet R" panose="020B0600000101010101" charset="-127"/>
              </a:rPr>
              <a:t>- </a:t>
            </a:r>
            <a:fld id="{5582284B-5FC9-4F04-A21C-87CF94294A74}" type="slidenum">
              <a:rPr lang="en-US" altLang="ko-KR" smtClean="0">
                <a:ea typeface="Yet R" panose="020B0600000101010101" charset="-127"/>
              </a:rPr>
              <a:pPr>
                <a:defRPr/>
              </a:pPr>
              <a:t>35</a:t>
            </a:fld>
            <a:r>
              <a:rPr lang="en-US" altLang="ko-KR">
                <a:ea typeface="Yet R" panose="020B0600000101010101" charset="-127"/>
              </a:rPr>
              <a:t> -</a:t>
            </a:r>
          </a:p>
        </p:txBody>
      </p:sp>
      <p:graphicFrame>
        <p:nvGraphicFramePr>
          <p:cNvPr id="4" name="개체 3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638621804"/>
              </p:ext>
            </p:extLst>
          </p:nvPr>
        </p:nvGraphicFramePr>
        <p:xfrm>
          <a:off x="3834397" y="2249859"/>
          <a:ext cx="1660568" cy="2417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1" name="비트맵 이미지" r:id="rId3" imgW="3847619" imgH="5601482" progId="PBrush">
                  <p:embed/>
                </p:oleObj>
              </mc:Choice>
              <mc:Fallback>
                <p:oleObj name="비트맵 이미지" r:id="rId3" imgW="3847619" imgH="5601482" progId="PBrush">
                  <p:embed/>
                  <p:pic>
                    <p:nvPicPr>
                      <p:cNvPr id="0" name="Picture 89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4397" y="2249859"/>
                        <a:ext cx="1660568" cy="241783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9812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 eBooks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3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227" y="1175176"/>
            <a:ext cx="3727473" cy="452523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12384" y="5860918"/>
            <a:ext cx="38031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Segoe Semibold"/>
                <a:hlinkClick r:id="rId3"/>
              </a:rPr>
              <a:t>http://www.microsoftvirtualacademy.com/ebooks</a:t>
            </a:r>
            <a:r>
              <a:rPr lang="en-US" dirty="0" smtClean="0">
                <a:solidFill>
                  <a:srgbClr val="000000"/>
                </a:solidFill>
                <a:latin typeface="Segoe Semibold"/>
              </a:rPr>
              <a:t>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513" y="862353"/>
            <a:ext cx="2483742" cy="30196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1673" y="862353"/>
            <a:ext cx="2720341" cy="331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5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Introduction to Big Data and HDInsight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4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TextBox 3"/>
          <p:cNvSpPr txBox="1"/>
          <p:nvPr/>
        </p:nvSpPr>
        <p:spPr>
          <a:xfrm>
            <a:off x="360000" y="720000"/>
            <a:ext cx="932222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1. What is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Big Data?</a:t>
            </a:r>
            <a:endParaRPr lang="en-US" altLang="ko-KR" sz="1400" b="0" dirty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Data that is </a:t>
            </a:r>
            <a:r>
              <a:rPr lang="en-US" altLang="ko-KR" sz="1400" b="0" dirty="0" smtClean="0">
                <a:solidFill>
                  <a:srgbClr val="3366FF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too large or complex for analysis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 in traditional relational databases.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Typified by the “3 Vs”</a:t>
            </a:r>
          </a:p>
          <a:p>
            <a:pPr marL="1257300" lvl="2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solidFill>
                  <a:srgbClr val="FF0000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Volume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: Huge amounts of data to process.</a:t>
            </a:r>
          </a:p>
          <a:p>
            <a:pPr marL="1257300" lvl="2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solidFill>
                  <a:srgbClr val="FF0000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Variety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: A mixture of structured and unstructured data.</a:t>
            </a:r>
          </a:p>
          <a:p>
            <a:pPr marL="1257300" lvl="2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solidFill>
                  <a:srgbClr val="FF0000"/>
                </a:solidFill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Velocity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: New data generated extremely frequently.</a:t>
            </a:r>
          </a:p>
          <a:p>
            <a:pPr marL="1257300" lvl="2" indent="-342900">
              <a:buFont typeface="+mj-lt"/>
              <a:buAutoNum type="alphaLcPeriod"/>
            </a:pPr>
            <a:endParaRPr lang="en-US" altLang="ko-KR" sz="16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661" y="2870202"/>
            <a:ext cx="6354820" cy="297213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309360" y="5968538"/>
            <a:ext cx="30398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Breaking Point of Traditional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82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76200"/>
            <a:ext cx="9149452" cy="517525"/>
          </a:xfrm>
        </p:spPr>
        <p:txBody>
          <a:bodyPr/>
          <a:lstStyle/>
          <a:p>
            <a:r>
              <a:rPr lang="en-US" dirty="0"/>
              <a:t>I Introduction to Big Data and </a:t>
            </a:r>
            <a:r>
              <a:rPr lang="en-US" dirty="0" smtClean="0"/>
              <a:t>HDInsight: What is Hadoop?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5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TextBox 3"/>
          <p:cNvSpPr txBox="1"/>
          <p:nvPr/>
        </p:nvSpPr>
        <p:spPr>
          <a:xfrm>
            <a:off x="360000" y="720000"/>
            <a:ext cx="9322220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What </a:t>
            </a: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is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Hadoop?</a:t>
            </a:r>
            <a:endParaRPr lang="en-US" altLang="ko-KR" sz="1400" b="0" dirty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Open source distributed data processing cluster.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Data processed in Hadoop Distributed File System (HDFS).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Resource Management is performed by YARN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.</a:t>
            </a:r>
            <a:endParaRPr lang="en-US" altLang="ko-KR" sz="14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568" y="1669637"/>
            <a:ext cx="3256684" cy="20120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210" y="1959415"/>
            <a:ext cx="3960235" cy="17721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8059" y="3844256"/>
            <a:ext cx="4938202" cy="2617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2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Hadoop MapReduce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6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757" y="746882"/>
            <a:ext cx="6567314" cy="30583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8" y="3514274"/>
            <a:ext cx="4506112" cy="281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4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Introduction to Big Data and </a:t>
            </a:r>
            <a:r>
              <a:rPr lang="en-US" dirty="0" smtClean="0"/>
              <a:t>HDInsight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7</a:t>
            </a:fld>
            <a:r>
              <a:rPr lang="en-US" altLang="ko-KR" smtClean="0"/>
              <a:t> -</a:t>
            </a:r>
            <a:endParaRPr lang="en-US" altLang="ko-KR"/>
          </a:p>
        </p:txBody>
      </p:sp>
      <p:sp>
        <p:nvSpPr>
          <p:cNvPr id="4" name="TextBox 3"/>
          <p:cNvSpPr txBox="1"/>
          <p:nvPr/>
        </p:nvSpPr>
        <p:spPr>
          <a:xfrm>
            <a:off x="360000" y="720000"/>
            <a:ext cx="9322220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What </a:t>
            </a:r>
            <a:r>
              <a:rPr lang="en-US" altLang="ko-KR" sz="1400" b="0" dirty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is </a:t>
            </a: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HDInsight?</a:t>
            </a:r>
            <a:endParaRPr lang="en-US" altLang="ko-KR" sz="1400" b="0" dirty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Apache Hadoop on Azure</a:t>
            </a:r>
          </a:p>
          <a:p>
            <a:pPr marL="1257300" lvl="2" indent="-3429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Hortonworks HDP on Azure VMs.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Azure Storage or Azure Data Lake provides the HDFS layer.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lphaLcPeriod"/>
            </a:pPr>
            <a:r>
              <a:rPr lang="en-US" altLang="ko-KR" sz="1400" b="0" dirty="0" smtClean="0">
                <a:latin typeface="Arial" panose="020B0604020202020204" pitchFamily="34" charset="0"/>
                <a:ea typeface="휴먼옛체" panose="02030504000101010101" pitchFamily="18" charset="-127"/>
                <a:cs typeface="Arial" panose="020B0604020202020204" pitchFamily="34" charset="0"/>
              </a:rPr>
              <a:t>Azure SQL Database stores metadata.</a:t>
            </a:r>
          </a:p>
          <a:p>
            <a:pPr marL="1257300" lvl="2" indent="-342900">
              <a:buFont typeface="+mj-lt"/>
              <a:buAutoNum type="alphaLcPeriod"/>
            </a:pPr>
            <a:endParaRPr lang="en-US" altLang="ko-KR" sz="1600" b="0" dirty="0" smtClean="0">
              <a:latin typeface="Arial" panose="020B0604020202020204" pitchFamily="34" charset="0"/>
              <a:ea typeface="휴먼옛체" panose="02030504000101010101" pitchFamily="18" charset="-127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263" y="877942"/>
            <a:ext cx="3084946" cy="310189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70101" y="6454002"/>
            <a:ext cx="32063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66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Provisioning an HDInsight Cluster</a:t>
            </a: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2790051"/>
            <a:ext cx="4700155" cy="375501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282" y="4189241"/>
            <a:ext cx="3460390" cy="166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77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</a:t>
            </a:r>
            <a:r>
              <a:rPr lang="en-US" dirty="0" smtClean="0"/>
              <a:t>HDInsight: What client tools can I use?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- </a:t>
            </a:r>
            <a:fld id="{5582284B-5FC9-4F04-A21C-87CF94294A74}" type="slidenum">
              <a:rPr lang="en-US" altLang="ko-KR" smtClean="0"/>
              <a:pPr>
                <a:defRPr/>
              </a:pPr>
              <a:t>8</a:t>
            </a:fld>
            <a:r>
              <a:rPr lang="en-US" altLang="ko-KR" smtClean="0"/>
              <a:t> -</a:t>
            </a:r>
            <a:endParaRPr lang="en-US" altLang="ko-K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08" y="722676"/>
            <a:ext cx="5492820" cy="45327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814" y="3686476"/>
            <a:ext cx="4793905" cy="26702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30198" y="6514713"/>
            <a:ext cx="37209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66FF"/>
                </a:solidFill>
              </a:rPr>
              <a:t>Demo</a:t>
            </a:r>
            <a:r>
              <a:rPr lang="en-US" dirty="0"/>
              <a:t>: Using HDInsight Client Tools in Windows</a:t>
            </a:r>
          </a:p>
        </p:txBody>
      </p:sp>
    </p:spTree>
    <p:extLst>
      <p:ext uri="{BB962C8B-B14F-4D97-AF65-F5344CB8AC3E}">
        <p14:creationId xmlns:p14="http://schemas.microsoft.com/office/powerpoint/2010/main" val="1906537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">
      <a:majorFont>
        <a:latin typeface="맑은 고딕"/>
        <a:ea typeface="맑은 고딕"/>
        <a:cs typeface=""/>
      </a:majorFont>
      <a:minorFont>
        <a:latin typeface="맑은 고딕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1000" b="0" dirty="0" smtClean="0">
            <a:latin typeface="Tahoma" pitchFamily="34" charset="0"/>
            <a:ea typeface="Tahoma" pitchFamily="34" charset="0"/>
            <a:cs typeface="Tahoma" pitchFamily="34" charset="0"/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 bwMode="auto">
        <a:solidFill>
          <a:schemeClr val="bg1"/>
        </a:solidFill>
        <a:ln w="25400" cap="flat" cmpd="dbl" algn="ctr">
          <a:solidFill>
            <a:srgbClr val="3366FF"/>
          </a:solidFill>
          <a:prstDash val="solid"/>
          <a:round/>
          <a:headEnd type="none" w="med" len="med"/>
          <a:tailEnd type="none" w="med" len="med"/>
        </a:ln>
        <a:effectLst>
          <a:outerShdw dist="35921" dir="2700000" algn="ctr" rotWithShape="0">
            <a:schemeClr val="bg2"/>
          </a:outerShdw>
        </a:effectLst>
      </a:spPr>
      <a:bodyPr/>
      <a:lstStyle/>
    </a:lnDef>
  </a:objectDefaults>
  <a:extraClrSchemeLst>
    <a:extraClrScheme>
      <a:clrScheme name="standard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92974</TotalTime>
  <Pages>46</Pages>
  <Words>1699</Words>
  <Application>Microsoft Office PowerPoint</Application>
  <PresentationFormat>A4 Paper (210x297 mm)</PresentationFormat>
  <Paragraphs>302</Paragraphs>
  <Slides>36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50" baseType="lpstr">
      <vt:lpstr>Arial Black</vt:lpstr>
      <vt:lpstr>Arial</vt:lpstr>
      <vt:lpstr>Times New Roman</vt:lpstr>
      <vt:lpstr>Yet R</vt:lpstr>
      <vt:lpstr>바탕</vt:lpstr>
      <vt:lpstr>Yet R</vt:lpstr>
      <vt:lpstr>나눔고딕</vt:lpstr>
      <vt:lpstr>굴림</vt:lpstr>
      <vt:lpstr>Segoe Semibold</vt:lpstr>
      <vt:lpstr>맑은 고딕</vt:lpstr>
      <vt:lpstr>나눔고딕 Bold</vt:lpstr>
      <vt:lpstr>Wingdings</vt:lpstr>
      <vt:lpstr>standard</vt:lpstr>
      <vt:lpstr>비트맵 이미지</vt:lpstr>
      <vt:lpstr>Sponsors for Global Azure Bootcamp</vt:lpstr>
      <vt:lpstr>Azure HDInsight</vt:lpstr>
      <vt:lpstr>Contents</vt:lpstr>
      <vt:lpstr>Free eBooks</vt:lpstr>
      <vt:lpstr>I Introduction to Big Data and HDInsight</vt:lpstr>
      <vt:lpstr>I Introduction to Big Data and HDInsight: What is Hadoop?</vt:lpstr>
      <vt:lpstr>I Hadoop MapReduce</vt:lpstr>
      <vt:lpstr>I Introduction to Big Data and HDInsight</vt:lpstr>
      <vt:lpstr>I HDInsight: What client tools can I use?</vt:lpstr>
      <vt:lpstr>I HDInsight: How do I Run a MapReduce Job</vt:lpstr>
      <vt:lpstr>I Introduction to Big Data and HDInsight: Example</vt:lpstr>
      <vt:lpstr>II Processing Big Data with Hive: What is Hive?</vt:lpstr>
      <vt:lpstr>II Hive: How do I create and load Hive tables?</vt:lpstr>
      <vt:lpstr>II Hive: Hive data types</vt:lpstr>
      <vt:lpstr>II Hive: How do I query Hive Tables?</vt:lpstr>
      <vt:lpstr>II Hive: Partitioning, Skewing, and Clustering Tables</vt:lpstr>
      <vt:lpstr>II Hive Comparing RDBMS and Hive</vt:lpstr>
      <vt:lpstr>III Beyond Hive: What is Pig?</vt:lpstr>
      <vt:lpstr>III Pig: What kinds of things can I do with Pig?</vt:lpstr>
      <vt:lpstr>III Pig: What kinds of things can I do with Pig?</vt:lpstr>
      <vt:lpstr>III Pig: How do I run a Pig script?</vt:lpstr>
      <vt:lpstr>III Pig: What are UDFs?</vt:lpstr>
      <vt:lpstr>III Pig: How do I use a Python UDF in Pig?</vt:lpstr>
      <vt:lpstr>III Pig: How do I use a Python UDF in Hive?</vt:lpstr>
      <vt:lpstr>III Hive and Pig – Complementing each other</vt:lpstr>
      <vt:lpstr>IV HBase: What is Apache HBase?</vt:lpstr>
      <vt:lpstr>IV HBase: How Does HBase Store Data?</vt:lpstr>
      <vt:lpstr>IV HBase: How Do you work with an HBase Table?</vt:lpstr>
      <vt:lpstr>IV HBase: How Do you work with an HBase Table?</vt:lpstr>
      <vt:lpstr>IV HBase: How Do you work with an HBase Table?</vt:lpstr>
      <vt:lpstr>IV HBase: How Do you work with an HBase Table?</vt:lpstr>
      <vt:lpstr>IV HBase: How to use HBase with Hive?</vt:lpstr>
      <vt:lpstr>IV Sqoop: What is Sqoop?</vt:lpstr>
      <vt:lpstr>IV Sqoop: How do I run Sqoop commands?</vt:lpstr>
      <vt:lpstr>IV: Oozie and Mahout</vt:lpstr>
      <vt:lpstr>Q and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이인규</dc:title>
  <dc:creator>inlee</dc:creator>
  <cp:lastModifiedBy>Ingyu Lee</cp:lastModifiedBy>
  <cp:revision>3950</cp:revision>
  <cp:lastPrinted>2013-11-22T00:32:23Z</cp:lastPrinted>
  <dcterms:created xsi:type="dcterms:W3CDTF">2000-11-25T16:46:52Z</dcterms:created>
  <dcterms:modified xsi:type="dcterms:W3CDTF">2017-04-22T15:41:31Z</dcterms:modified>
</cp:coreProperties>
</file>